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74" r:id="rId3"/>
    <p:sldId id="256" r:id="rId4"/>
    <p:sldId id="257" r:id="rId5"/>
    <p:sldId id="258" r:id="rId6"/>
    <p:sldId id="260" r:id="rId7"/>
    <p:sldId id="261" r:id="rId8"/>
    <p:sldId id="263" r:id="rId9"/>
    <p:sldId id="262" r:id="rId10"/>
    <p:sldId id="264" r:id="rId11"/>
    <p:sldId id="270" r:id="rId12"/>
    <p:sldId id="273" r:id="rId13"/>
    <p:sldId id="259" r:id="rId14"/>
    <p:sldId id="266" r:id="rId15"/>
    <p:sldId id="265" r:id="rId16"/>
    <p:sldId id="267" r:id="rId17"/>
    <p:sldId id="268" r:id="rId18"/>
    <p:sldId id="269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0F554-D6B7-4D4B-8D0D-74A2D741F594}" v="100" vWet="101" dt="2022-05-23T20:50:42.861"/>
    <p1510:client id="{9E627D77-1C6D-4C44-9E43-9CDD3897F09D}" v="647" dt="2022-05-24T00:09:25.137"/>
    <p1510:client id="{AA1B243D-B918-4B4A-9F10-0325A222ED8A}" v="634" dt="2022-05-23T21:03:02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7C0D44-E281-4CA1-8C4F-E6F8745633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221F72-F199-44B5-90AE-297DAB7503C0}">
      <dgm:prSet/>
      <dgm:spPr/>
      <dgm:t>
        <a:bodyPr/>
        <a:lstStyle/>
        <a:p>
          <a:r>
            <a:rPr lang="en-US" b="1"/>
            <a:t>CT</a:t>
          </a:r>
          <a:endParaRPr lang="en-US"/>
        </a:p>
      </dgm:t>
    </dgm:pt>
    <dgm:pt modelId="{4F344107-1D9A-4306-9585-5ADBE00447D2}" type="parTrans" cxnId="{D6D358B8-CB65-4DBE-91EB-86E59E16CB11}">
      <dgm:prSet/>
      <dgm:spPr/>
      <dgm:t>
        <a:bodyPr/>
        <a:lstStyle/>
        <a:p>
          <a:endParaRPr lang="en-US"/>
        </a:p>
      </dgm:t>
    </dgm:pt>
    <dgm:pt modelId="{22A32B0F-0133-4FB5-8D7F-C3037E864363}" type="sibTrans" cxnId="{D6D358B8-CB65-4DBE-91EB-86E59E16CB11}">
      <dgm:prSet/>
      <dgm:spPr/>
      <dgm:t>
        <a:bodyPr/>
        <a:lstStyle/>
        <a:p>
          <a:endParaRPr lang="en-US"/>
        </a:p>
      </dgm:t>
    </dgm:pt>
    <dgm:pt modelId="{6F20912F-DDD2-413D-B334-B12560A45ECD}" type="pres">
      <dgm:prSet presAssocID="{437C0D44-E281-4CA1-8C4F-E6F874563331}" presName="linear" presStyleCnt="0">
        <dgm:presLayoutVars>
          <dgm:animLvl val="lvl"/>
          <dgm:resizeHandles val="exact"/>
        </dgm:presLayoutVars>
      </dgm:prSet>
      <dgm:spPr/>
    </dgm:pt>
    <dgm:pt modelId="{5C5A46EE-EECA-4EC7-84DF-DCFAA85BB112}" type="pres">
      <dgm:prSet presAssocID="{90221F72-F199-44B5-90AE-297DAB750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F5FE740-EA12-46C2-8711-1BB162FBCCFB}" type="presOf" srcId="{90221F72-F199-44B5-90AE-297DAB7503C0}" destId="{5C5A46EE-EECA-4EC7-84DF-DCFAA85BB112}" srcOrd="0" destOrd="0" presId="urn:microsoft.com/office/officeart/2005/8/layout/vList2"/>
    <dgm:cxn modelId="{D6D358B8-CB65-4DBE-91EB-86E59E16CB11}" srcId="{437C0D44-E281-4CA1-8C4F-E6F874563331}" destId="{90221F72-F199-44B5-90AE-297DAB7503C0}" srcOrd="0" destOrd="0" parTransId="{4F344107-1D9A-4306-9585-5ADBE00447D2}" sibTransId="{22A32B0F-0133-4FB5-8D7F-C3037E864363}"/>
    <dgm:cxn modelId="{04F091C6-2ADC-41B4-BA2E-7AE3AFA1EE87}" type="presOf" srcId="{437C0D44-E281-4CA1-8C4F-E6F874563331}" destId="{6F20912F-DDD2-413D-B334-B12560A45ECD}" srcOrd="0" destOrd="0" presId="urn:microsoft.com/office/officeart/2005/8/layout/vList2"/>
    <dgm:cxn modelId="{8841FFBE-56C9-4814-AAF3-EB2F17C7AE06}" type="presParOf" srcId="{6F20912F-DDD2-413D-B334-B12560A45ECD}" destId="{5C5A46EE-EECA-4EC7-84DF-DCFAA85BB11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654D58-7937-4EF8-A4DC-68D1005DF3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C21971-9979-4F86-A963-C0B9A81B55B5}">
      <dgm:prSet/>
      <dgm:spPr/>
      <dgm:t>
        <a:bodyPr/>
        <a:lstStyle/>
        <a:p>
          <a:r>
            <a:rPr lang="en-US" b="1"/>
            <a:t>XRAY</a:t>
          </a:r>
          <a:endParaRPr lang="en-US"/>
        </a:p>
      </dgm:t>
    </dgm:pt>
    <dgm:pt modelId="{AF4DF708-32F9-4F33-A56B-2131C2A6E337}" type="parTrans" cxnId="{E2844CE5-2FC4-4A8F-BFAE-EE39BC1F1777}">
      <dgm:prSet/>
      <dgm:spPr/>
      <dgm:t>
        <a:bodyPr/>
        <a:lstStyle/>
        <a:p>
          <a:endParaRPr lang="en-US"/>
        </a:p>
      </dgm:t>
    </dgm:pt>
    <dgm:pt modelId="{337C61E3-C0C8-4FCE-A09A-1ADA9F9775CB}" type="sibTrans" cxnId="{E2844CE5-2FC4-4A8F-BFAE-EE39BC1F1777}">
      <dgm:prSet/>
      <dgm:spPr/>
      <dgm:t>
        <a:bodyPr/>
        <a:lstStyle/>
        <a:p>
          <a:endParaRPr lang="en-US"/>
        </a:p>
      </dgm:t>
    </dgm:pt>
    <dgm:pt modelId="{E70C4BA1-B2FD-4AD8-8696-E39415BB7B57}" type="pres">
      <dgm:prSet presAssocID="{4B654D58-7937-4EF8-A4DC-68D1005DF330}" presName="linear" presStyleCnt="0">
        <dgm:presLayoutVars>
          <dgm:animLvl val="lvl"/>
          <dgm:resizeHandles val="exact"/>
        </dgm:presLayoutVars>
      </dgm:prSet>
      <dgm:spPr/>
    </dgm:pt>
    <dgm:pt modelId="{D1652566-D3F6-456E-A66E-9AC6D118C894}" type="pres">
      <dgm:prSet presAssocID="{67C21971-9979-4F86-A963-C0B9A81B55B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9141826-04B6-4A54-A076-D7BD5BDA08BB}" type="presOf" srcId="{67C21971-9979-4F86-A963-C0B9A81B55B5}" destId="{D1652566-D3F6-456E-A66E-9AC6D118C894}" srcOrd="0" destOrd="0" presId="urn:microsoft.com/office/officeart/2005/8/layout/vList2"/>
    <dgm:cxn modelId="{677266C9-FB8D-47AF-96A1-2D80437C04B4}" type="presOf" srcId="{4B654D58-7937-4EF8-A4DC-68D1005DF330}" destId="{E70C4BA1-B2FD-4AD8-8696-E39415BB7B57}" srcOrd="0" destOrd="0" presId="urn:microsoft.com/office/officeart/2005/8/layout/vList2"/>
    <dgm:cxn modelId="{E2844CE5-2FC4-4A8F-BFAE-EE39BC1F1777}" srcId="{4B654D58-7937-4EF8-A4DC-68D1005DF330}" destId="{67C21971-9979-4F86-A963-C0B9A81B55B5}" srcOrd="0" destOrd="0" parTransId="{AF4DF708-32F9-4F33-A56B-2131C2A6E337}" sibTransId="{337C61E3-C0C8-4FCE-A09A-1ADA9F9775CB}"/>
    <dgm:cxn modelId="{CDEC8C7C-C221-4041-834A-5B30DC45F929}" type="presParOf" srcId="{E70C4BA1-B2FD-4AD8-8696-E39415BB7B57}" destId="{D1652566-D3F6-456E-A66E-9AC6D118C8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039163-A4AC-421C-A519-0F5F5E7AC036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7F1321-654E-47DA-842D-923D5FD08704}">
      <dgm:prSet/>
      <dgm:spPr/>
      <dgm:t>
        <a:bodyPr/>
        <a:lstStyle/>
        <a:p>
          <a:r>
            <a:rPr lang="en-US" dirty="0"/>
            <a:t>Debug V2 Lambda</a:t>
          </a:r>
        </a:p>
      </dgm:t>
    </dgm:pt>
    <dgm:pt modelId="{C4031E5F-0822-4886-81CC-EB921018EDDB}" type="parTrans" cxnId="{1AEBBC22-94ED-4A3B-B494-432C6A01C851}">
      <dgm:prSet/>
      <dgm:spPr/>
      <dgm:t>
        <a:bodyPr/>
        <a:lstStyle/>
        <a:p>
          <a:endParaRPr lang="en-US"/>
        </a:p>
      </dgm:t>
    </dgm:pt>
    <dgm:pt modelId="{A40FF87F-D6EC-4C44-8FDB-A88D106731F4}" type="sibTrans" cxnId="{1AEBBC22-94ED-4A3B-B494-432C6A01C851}">
      <dgm:prSet/>
      <dgm:spPr/>
      <dgm:t>
        <a:bodyPr/>
        <a:lstStyle/>
        <a:p>
          <a:endParaRPr lang="en-US"/>
        </a:p>
      </dgm:t>
    </dgm:pt>
    <dgm:pt modelId="{FA39479B-94DC-49C3-BB3F-2769423D646F}">
      <dgm:prSet/>
      <dgm:spPr/>
      <dgm:t>
        <a:bodyPr/>
        <a:lstStyle/>
        <a:p>
          <a:r>
            <a:rPr lang="en-US" dirty="0"/>
            <a:t>Include additional intents</a:t>
          </a:r>
        </a:p>
      </dgm:t>
    </dgm:pt>
    <dgm:pt modelId="{AD5B652F-FED2-47F8-A2AC-9B5202520782}" type="parTrans" cxnId="{0F91AF9C-33D7-46A2-9FEA-1D4D873435B6}">
      <dgm:prSet/>
      <dgm:spPr/>
      <dgm:t>
        <a:bodyPr/>
        <a:lstStyle/>
        <a:p>
          <a:endParaRPr lang="en-US"/>
        </a:p>
      </dgm:t>
    </dgm:pt>
    <dgm:pt modelId="{8DB65FC5-3D57-4A35-8644-F1138269F1CA}" type="sibTrans" cxnId="{0F91AF9C-33D7-46A2-9FEA-1D4D873435B6}">
      <dgm:prSet/>
      <dgm:spPr/>
      <dgm:t>
        <a:bodyPr/>
        <a:lstStyle/>
        <a:p>
          <a:endParaRPr lang="en-US"/>
        </a:p>
      </dgm:t>
    </dgm:pt>
    <dgm:pt modelId="{5E5C2657-DD71-486B-B84D-96EE8D23EB66}">
      <dgm:prSet/>
      <dgm:spPr/>
      <dgm:t>
        <a:bodyPr/>
        <a:lstStyle/>
        <a:p>
          <a:r>
            <a:rPr lang="en-US" dirty="0"/>
            <a:t>Phase I ML Recommender will be clustering users  on holdings vs targeted risk clusters</a:t>
          </a:r>
        </a:p>
      </dgm:t>
    </dgm:pt>
    <dgm:pt modelId="{F45B1F4F-7803-4AEE-83A2-832CF806B6B9}" type="parTrans" cxnId="{DCF911C8-45DF-4BB8-A514-665879D6C075}">
      <dgm:prSet/>
      <dgm:spPr/>
      <dgm:t>
        <a:bodyPr/>
        <a:lstStyle/>
        <a:p>
          <a:endParaRPr lang="en-US"/>
        </a:p>
      </dgm:t>
    </dgm:pt>
    <dgm:pt modelId="{DF545B94-B3BD-43EE-8531-DF42EA57BB47}" type="sibTrans" cxnId="{DCF911C8-45DF-4BB8-A514-665879D6C075}">
      <dgm:prSet/>
      <dgm:spPr/>
      <dgm:t>
        <a:bodyPr/>
        <a:lstStyle/>
        <a:p>
          <a:endParaRPr lang="en-US"/>
        </a:p>
      </dgm:t>
    </dgm:pt>
    <dgm:pt modelId="{623948F4-E158-42AF-B99E-4EAF9E8C1AB2}">
      <dgm:prSet/>
      <dgm:spPr/>
      <dgm:t>
        <a:bodyPr/>
        <a:lstStyle/>
        <a:p>
          <a:r>
            <a:rPr lang="en-US" dirty="0"/>
            <a:t>We will need Mutual Fund, ETF holdings</a:t>
          </a:r>
        </a:p>
      </dgm:t>
    </dgm:pt>
    <dgm:pt modelId="{3321E718-3377-44E8-A815-F2297D7761EE}" type="parTrans" cxnId="{E13366F8-00BB-49E2-8150-E24A980B7F6D}">
      <dgm:prSet/>
      <dgm:spPr/>
      <dgm:t>
        <a:bodyPr/>
        <a:lstStyle/>
        <a:p>
          <a:endParaRPr lang="en-US"/>
        </a:p>
      </dgm:t>
    </dgm:pt>
    <dgm:pt modelId="{03CB1EF4-97EA-4138-9187-9FDCC37A783C}" type="sibTrans" cxnId="{E13366F8-00BB-49E2-8150-E24A980B7F6D}">
      <dgm:prSet/>
      <dgm:spPr/>
      <dgm:t>
        <a:bodyPr/>
        <a:lstStyle/>
        <a:p>
          <a:endParaRPr lang="en-US"/>
        </a:p>
      </dgm:t>
    </dgm:pt>
    <dgm:pt modelId="{D32EAF41-7B17-44A9-80FB-5B9955A30300}">
      <dgm:prSet/>
      <dgm:spPr/>
      <dgm:t>
        <a:bodyPr/>
        <a:lstStyle/>
        <a:p>
          <a:r>
            <a:rPr lang="en-US" dirty="0"/>
            <a:t>We believe that we want to bring the nurses into a mean position for retirement and for peace of minds</a:t>
          </a:r>
        </a:p>
      </dgm:t>
    </dgm:pt>
    <dgm:pt modelId="{4F0B16C3-1DD4-45CB-A986-7BA396160E58}" type="parTrans" cxnId="{B9FB5BC6-1232-494F-9D73-E9C0A3980FBD}">
      <dgm:prSet/>
      <dgm:spPr/>
      <dgm:t>
        <a:bodyPr/>
        <a:lstStyle/>
        <a:p>
          <a:endParaRPr lang="en-US"/>
        </a:p>
      </dgm:t>
    </dgm:pt>
    <dgm:pt modelId="{C98F1DE0-3ADB-4419-9670-CBD9A45862FF}" type="sibTrans" cxnId="{B9FB5BC6-1232-494F-9D73-E9C0A3980FBD}">
      <dgm:prSet/>
      <dgm:spPr/>
      <dgm:t>
        <a:bodyPr/>
        <a:lstStyle/>
        <a:p>
          <a:endParaRPr lang="en-US"/>
        </a:p>
      </dgm:t>
    </dgm:pt>
    <dgm:pt modelId="{405B7EF4-DAA4-44F1-A3DB-CF81C601AC25}">
      <dgm:prSet phldr="0"/>
      <dgm:spPr/>
      <dgm:t>
        <a:bodyPr/>
        <a:lstStyle/>
        <a:p>
          <a:pPr rtl="0"/>
          <a:r>
            <a:rPr lang="en-US" dirty="0">
              <a:latin typeface="Cambria" panose="02040503050406030204"/>
            </a:rPr>
            <a:t>Add Custom Dialogs</a:t>
          </a:r>
        </a:p>
      </dgm:t>
    </dgm:pt>
    <dgm:pt modelId="{6D360CFC-465C-4E27-B6A9-E3DD8F03801A}" type="parTrans" cxnId="{6B9E7EC0-ACFF-44C0-959A-D6A681F94BAC}">
      <dgm:prSet/>
      <dgm:spPr/>
    </dgm:pt>
    <dgm:pt modelId="{00EBBEA3-D0BE-42FA-B3E8-3C9DE8720A5D}" type="sibTrans" cxnId="{6B9E7EC0-ACFF-44C0-959A-D6A681F94BAC}">
      <dgm:prSet/>
      <dgm:spPr/>
    </dgm:pt>
    <dgm:pt modelId="{DBE6F63D-5507-41BA-A584-23909F5D9DF5}" type="pres">
      <dgm:prSet presAssocID="{3D039163-A4AC-421C-A519-0F5F5E7AC036}" presName="vert0" presStyleCnt="0">
        <dgm:presLayoutVars>
          <dgm:dir/>
          <dgm:animOne val="branch"/>
          <dgm:animLvl val="lvl"/>
        </dgm:presLayoutVars>
      </dgm:prSet>
      <dgm:spPr/>
    </dgm:pt>
    <dgm:pt modelId="{504F4301-DE43-4DF0-A819-19E289101586}" type="pres">
      <dgm:prSet presAssocID="{FD7F1321-654E-47DA-842D-923D5FD08704}" presName="thickLine" presStyleLbl="alignNode1" presStyleIdx="0" presStyleCnt="6"/>
      <dgm:spPr/>
    </dgm:pt>
    <dgm:pt modelId="{AE82DE1C-7C79-461F-AE23-6D245422FC7F}" type="pres">
      <dgm:prSet presAssocID="{FD7F1321-654E-47DA-842D-923D5FD08704}" presName="horz1" presStyleCnt="0"/>
      <dgm:spPr/>
    </dgm:pt>
    <dgm:pt modelId="{30F4F02A-09C2-4EB6-8645-C90D5BE0B21A}" type="pres">
      <dgm:prSet presAssocID="{FD7F1321-654E-47DA-842D-923D5FD08704}" presName="tx1" presStyleLbl="revTx" presStyleIdx="0" presStyleCnt="6"/>
      <dgm:spPr/>
    </dgm:pt>
    <dgm:pt modelId="{8C079B17-74DF-4CDC-A8EE-63994AE834CB}" type="pres">
      <dgm:prSet presAssocID="{FD7F1321-654E-47DA-842D-923D5FD08704}" presName="vert1" presStyleCnt="0"/>
      <dgm:spPr/>
    </dgm:pt>
    <dgm:pt modelId="{34236AED-EB7D-4D3F-988A-82AEABF5E952}" type="pres">
      <dgm:prSet presAssocID="{FA39479B-94DC-49C3-BB3F-2769423D646F}" presName="thickLine" presStyleLbl="alignNode1" presStyleIdx="1" presStyleCnt="6"/>
      <dgm:spPr/>
    </dgm:pt>
    <dgm:pt modelId="{03DF5F25-EFDE-48BC-B1FE-0F6B1EFD3526}" type="pres">
      <dgm:prSet presAssocID="{FA39479B-94DC-49C3-BB3F-2769423D646F}" presName="horz1" presStyleCnt="0"/>
      <dgm:spPr/>
    </dgm:pt>
    <dgm:pt modelId="{E4A2B14E-7B15-4513-8EC8-8D3B11051947}" type="pres">
      <dgm:prSet presAssocID="{FA39479B-94DC-49C3-BB3F-2769423D646F}" presName="tx1" presStyleLbl="revTx" presStyleIdx="1" presStyleCnt="6"/>
      <dgm:spPr/>
    </dgm:pt>
    <dgm:pt modelId="{18CA9A7A-F860-43C8-878E-4DA23885EEE9}" type="pres">
      <dgm:prSet presAssocID="{FA39479B-94DC-49C3-BB3F-2769423D646F}" presName="vert1" presStyleCnt="0"/>
      <dgm:spPr/>
    </dgm:pt>
    <dgm:pt modelId="{2990B1C5-3A0B-4155-9603-2BBE97D67FBD}" type="pres">
      <dgm:prSet presAssocID="{5E5C2657-DD71-486B-B84D-96EE8D23EB66}" presName="thickLine" presStyleLbl="alignNode1" presStyleIdx="2" presStyleCnt="6"/>
      <dgm:spPr/>
    </dgm:pt>
    <dgm:pt modelId="{FE0EC3B4-CDED-4157-9274-3EA8C9A5C585}" type="pres">
      <dgm:prSet presAssocID="{5E5C2657-DD71-486B-B84D-96EE8D23EB66}" presName="horz1" presStyleCnt="0"/>
      <dgm:spPr/>
    </dgm:pt>
    <dgm:pt modelId="{DA51C965-E5A1-4DDC-850F-6D005886FFC1}" type="pres">
      <dgm:prSet presAssocID="{5E5C2657-DD71-486B-B84D-96EE8D23EB66}" presName="tx1" presStyleLbl="revTx" presStyleIdx="2" presStyleCnt="6"/>
      <dgm:spPr/>
    </dgm:pt>
    <dgm:pt modelId="{8387EE52-5527-4A82-93F9-EBA771305F25}" type="pres">
      <dgm:prSet presAssocID="{5E5C2657-DD71-486B-B84D-96EE8D23EB66}" presName="vert1" presStyleCnt="0"/>
      <dgm:spPr/>
    </dgm:pt>
    <dgm:pt modelId="{5D92AF0A-A832-4068-A724-6A22161B0B48}" type="pres">
      <dgm:prSet presAssocID="{623948F4-E158-42AF-B99E-4EAF9E8C1AB2}" presName="thickLine" presStyleLbl="alignNode1" presStyleIdx="3" presStyleCnt="6"/>
      <dgm:spPr/>
    </dgm:pt>
    <dgm:pt modelId="{190CBA44-F272-44E0-8CE3-FA3C0CCE8795}" type="pres">
      <dgm:prSet presAssocID="{623948F4-E158-42AF-B99E-4EAF9E8C1AB2}" presName="horz1" presStyleCnt="0"/>
      <dgm:spPr/>
    </dgm:pt>
    <dgm:pt modelId="{41C25121-E170-40DD-B2A7-FF149A3E98A2}" type="pres">
      <dgm:prSet presAssocID="{623948F4-E158-42AF-B99E-4EAF9E8C1AB2}" presName="tx1" presStyleLbl="revTx" presStyleIdx="3" presStyleCnt="6"/>
      <dgm:spPr/>
    </dgm:pt>
    <dgm:pt modelId="{1E28349E-DB61-4F44-A301-5E15947A5855}" type="pres">
      <dgm:prSet presAssocID="{623948F4-E158-42AF-B99E-4EAF9E8C1AB2}" presName="vert1" presStyleCnt="0"/>
      <dgm:spPr/>
    </dgm:pt>
    <dgm:pt modelId="{8F3FEFD2-5395-46CD-90B9-5FE6663BB0FD}" type="pres">
      <dgm:prSet presAssocID="{D32EAF41-7B17-44A9-80FB-5B9955A30300}" presName="thickLine" presStyleLbl="alignNode1" presStyleIdx="4" presStyleCnt="6"/>
      <dgm:spPr/>
    </dgm:pt>
    <dgm:pt modelId="{A3A7E7CA-3D3D-418A-90A7-385949DA2D84}" type="pres">
      <dgm:prSet presAssocID="{D32EAF41-7B17-44A9-80FB-5B9955A30300}" presName="horz1" presStyleCnt="0"/>
      <dgm:spPr/>
    </dgm:pt>
    <dgm:pt modelId="{9706D2F0-9863-4356-AE6E-E3F205198C06}" type="pres">
      <dgm:prSet presAssocID="{D32EAF41-7B17-44A9-80FB-5B9955A30300}" presName="tx1" presStyleLbl="revTx" presStyleIdx="4" presStyleCnt="6"/>
      <dgm:spPr/>
    </dgm:pt>
    <dgm:pt modelId="{C47DF461-5351-4464-A021-9C83278140DE}" type="pres">
      <dgm:prSet presAssocID="{D32EAF41-7B17-44A9-80FB-5B9955A30300}" presName="vert1" presStyleCnt="0"/>
      <dgm:spPr/>
    </dgm:pt>
    <dgm:pt modelId="{D8EAF2E3-2CA1-473F-804C-002C2D01347D}" type="pres">
      <dgm:prSet presAssocID="{405B7EF4-DAA4-44F1-A3DB-CF81C601AC25}" presName="thickLine" presStyleLbl="alignNode1" presStyleIdx="5" presStyleCnt="6"/>
      <dgm:spPr/>
    </dgm:pt>
    <dgm:pt modelId="{8A605205-FDD9-4E4D-8E4E-AE3118AD0C6F}" type="pres">
      <dgm:prSet presAssocID="{405B7EF4-DAA4-44F1-A3DB-CF81C601AC25}" presName="horz1" presStyleCnt="0"/>
      <dgm:spPr/>
    </dgm:pt>
    <dgm:pt modelId="{CADEDBC9-3885-43F2-9C5A-04F1427F3313}" type="pres">
      <dgm:prSet presAssocID="{405B7EF4-DAA4-44F1-A3DB-CF81C601AC25}" presName="tx1" presStyleLbl="revTx" presStyleIdx="5" presStyleCnt="6"/>
      <dgm:spPr/>
    </dgm:pt>
    <dgm:pt modelId="{86C97250-B9E6-4E23-B51D-18A084B0A9EE}" type="pres">
      <dgm:prSet presAssocID="{405B7EF4-DAA4-44F1-A3DB-CF81C601AC25}" presName="vert1" presStyleCnt="0"/>
      <dgm:spPr/>
    </dgm:pt>
  </dgm:ptLst>
  <dgm:cxnLst>
    <dgm:cxn modelId="{1AEBBC22-94ED-4A3B-B494-432C6A01C851}" srcId="{3D039163-A4AC-421C-A519-0F5F5E7AC036}" destId="{FD7F1321-654E-47DA-842D-923D5FD08704}" srcOrd="0" destOrd="0" parTransId="{C4031E5F-0822-4886-81CC-EB921018EDDB}" sibTransId="{A40FF87F-D6EC-4C44-8FDB-A88D106731F4}"/>
    <dgm:cxn modelId="{C97D5238-3B4E-40B2-A46E-96D12EC97A12}" type="presOf" srcId="{5E5C2657-DD71-486B-B84D-96EE8D23EB66}" destId="{DA51C965-E5A1-4DDC-850F-6D005886FFC1}" srcOrd="0" destOrd="0" presId="urn:microsoft.com/office/officeart/2008/layout/LinedList"/>
    <dgm:cxn modelId="{E2080650-5A63-47E8-B139-2065D3851C14}" type="presOf" srcId="{FD7F1321-654E-47DA-842D-923D5FD08704}" destId="{30F4F02A-09C2-4EB6-8645-C90D5BE0B21A}" srcOrd="0" destOrd="0" presId="urn:microsoft.com/office/officeart/2008/layout/LinedList"/>
    <dgm:cxn modelId="{22CA9D7F-83E2-4AC6-BA8A-49A080A59A9E}" type="presOf" srcId="{FA39479B-94DC-49C3-BB3F-2769423D646F}" destId="{E4A2B14E-7B15-4513-8EC8-8D3B11051947}" srcOrd="0" destOrd="0" presId="urn:microsoft.com/office/officeart/2008/layout/LinedList"/>
    <dgm:cxn modelId="{0F91AF9C-33D7-46A2-9FEA-1D4D873435B6}" srcId="{3D039163-A4AC-421C-A519-0F5F5E7AC036}" destId="{FA39479B-94DC-49C3-BB3F-2769423D646F}" srcOrd="1" destOrd="0" parTransId="{AD5B652F-FED2-47F8-A2AC-9B5202520782}" sibTransId="{8DB65FC5-3D57-4A35-8644-F1138269F1CA}"/>
    <dgm:cxn modelId="{DFA7A2B1-1B18-4343-B992-59895157C214}" type="presOf" srcId="{3D039163-A4AC-421C-A519-0F5F5E7AC036}" destId="{DBE6F63D-5507-41BA-A584-23909F5D9DF5}" srcOrd="0" destOrd="0" presId="urn:microsoft.com/office/officeart/2008/layout/LinedList"/>
    <dgm:cxn modelId="{6B9E7EC0-ACFF-44C0-959A-D6A681F94BAC}" srcId="{3D039163-A4AC-421C-A519-0F5F5E7AC036}" destId="{405B7EF4-DAA4-44F1-A3DB-CF81C601AC25}" srcOrd="5" destOrd="0" parTransId="{6D360CFC-465C-4E27-B6A9-E3DD8F03801A}" sibTransId="{00EBBEA3-D0BE-42FA-B3E8-3C9DE8720A5D}"/>
    <dgm:cxn modelId="{DDD6A7C0-7710-4494-A448-BC3C35AB8720}" type="presOf" srcId="{D32EAF41-7B17-44A9-80FB-5B9955A30300}" destId="{9706D2F0-9863-4356-AE6E-E3F205198C06}" srcOrd="0" destOrd="0" presId="urn:microsoft.com/office/officeart/2008/layout/LinedList"/>
    <dgm:cxn modelId="{B9FB5BC6-1232-494F-9D73-E9C0A3980FBD}" srcId="{3D039163-A4AC-421C-A519-0F5F5E7AC036}" destId="{D32EAF41-7B17-44A9-80FB-5B9955A30300}" srcOrd="4" destOrd="0" parTransId="{4F0B16C3-1DD4-45CB-A986-7BA396160E58}" sibTransId="{C98F1DE0-3ADB-4419-9670-CBD9A45862FF}"/>
    <dgm:cxn modelId="{DCF911C8-45DF-4BB8-A514-665879D6C075}" srcId="{3D039163-A4AC-421C-A519-0F5F5E7AC036}" destId="{5E5C2657-DD71-486B-B84D-96EE8D23EB66}" srcOrd="2" destOrd="0" parTransId="{F45B1F4F-7803-4AEE-83A2-832CF806B6B9}" sibTransId="{DF545B94-B3BD-43EE-8531-DF42EA57BB47}"/>
    <dgm:cxn modelId="{54A6CDEC-C735-4082-BB28-F2764875B22E}" type="presOf" srcId="{405B7EF4-DAA4-44F1-A3DB-CF81C601AC25}" destId="{CADEDBC9-3885-43F2-9C5A-04F1427F3313}" srcOrd="0" destOrd="0" presId="urn:microsoft.com/office/officeart/2008/layout/LinedList"/>
    <dgm:cxn modelId="{B58336F8-86AC-422C-B0A8-BDD09FE4D2B1}" type="presOf" srcId="{623948F4-E158-42AF-B99E-4EAF9E8C1AB2}" destId="{41C25121-E170-40DD-B2A7-FF149A3E98A2}" srcOrd="0" destOrd="0" presId="urn:microsoft.com/office/officeart/2008/layout/LinedList"/>
    <dgm:cxn modelId="{E13366F8-00BB-49E2-8150-E24A980B7F6D}" srcId="{3D039163-A4AC-421C-A519-0F5F5E7AC036}" destId="{623948F4-E158-42AF-B99E-4EAF9E8C1AB2}" srcOrd="3" destOrd="0" parTransId="{3321E718-3377-44E8-A815-F2297D7761EE}" sibTransId="{03CB1EF4-97EA-4138-9187-9FDCC37A783C}"/>
    <dgm:cxn modelId="{591F3BF3-1D9C-48C7-A698-E1EF2A28592C}" type="presParOf" srcId="{DBE6F63D-5507-41BA-A584-23909F5D9DF5}" destId="{504F4301-DE43-4DF0-A819-19E289101586}" srcOrd="0" destOrd="0" presId="urn:microsoft.com/office/officeart/2008/layout/LinedList"/>
    <dgm:cxn modelId="{B7CAC54D-AE31-433A-867F-6420C31A1FE8}" type="presParOf" srcId="{DBE6F63D-5507-41BA-A584-23909F5D9DF5}" destId="{AE82DE1C-7C79-461F-AE23-6D245422FC7F}" srcOrd="1" destOrd="0" presId="urn:microsoft.com/office/officeart/2008/layout/LinedList"/>
    <dgm:cxn modelId="{F192761C-E674-47CE-9399-74AFAB7E05B2}" type="presParOf" srcId="{AE82DE1C-7C79-461F-AE23-6D245422FC7F}" destId="{30F4F02A-09C2-4EB6-8645-C90D5BE0B21A}" srcOrd="0" destOrd="0" presId="urn:microsoft.com/office/officeart/2008/layout/LinedList"/>
    <dgm:cxn modelId="{209BAEA5-DEE2-4425-9AE8-1A22CF2020BD}" type="presParOf" srcId="{AE82DE1C-7C79-461F-AE23-6D245422FC7F}" destId="{8C079B17-74DF-4CDC-A8EE-63994AE834CB}" srcOrd="1" destOrd="0" presId="urn:microsoft.com/office/officeart/2008/layout/LinedList"/>
    <dgm:cxn modelId="{C220708C-FFEB-43BF-9D38-FFB68429D1B3}" type="presParOf" srcId="{DBE6F63D-5507-41BA-A584-23909F5D9DF5}" destId="{34236AED-EB7D-4D3F-988A-82AEABF5E952}" srcOrd="2" destOrd="0" presId="urn:microsoft.com/office/officeart/2008/layout/LinedList"/>
    <dgm:cxn modelId="{53A4EABB-45BC-409C-86CA-E6664D7D54E6}" type="presParOf" srcId="{DBE6F63D-5507-41BA-A584-23909F5D9DF5}" destId="{03DF5F25-EFDE-48BC-B1FE-0F6B1EFD3526}" srcOrd="3" destOrd="0" presId="urn:microsoft.com/office/officeart/2008/layout/LinedList"/>
    <dgm:cxn modelId="{0A1A7608-BB53-4F52-B211-A75830DBC97A}" type="presParOf" srcId="{03DF5F25-EFDE-48BC-B1FE-0F6B1EFD3526}" destId="{E4A2B14E-7B15-4513-8EC8-8D3B11051947}" srcOrd="0" destOrd="0" presId="urn:microsoft.com/office/officeart/2008/layout/LinedList"/>
    <dgm:cxn modelId="{BF7FD023-0B8E-4308-897B-C61B2EC7B4C7}" type="presParOf" srcId="{03DF5F25-EFDE-48BC-B1FE-0F6B1EFD3526}" destId="{18CA9A7A-F860-43C8-878E-4DA23885EEE9}" srcOrd="1" destOrd="0" presId="urn:microsoft.com/office/officeart/2008/layout/LinedList"/>
    <dgm:cxn modelId="{A47BCFF7-26AA-46A0-B963-CDB596E71C88}" type="presParOf" srcId="{DBE6F63D-5507-41BA-A584-23909F5D9DF5}" destId="{2990B1C5-3A0B-4155-9603-2BBE97D67FBD}" srcOrd="4" destOrd="0" presId="urn:microsoft.com/office/officeart/2008/layout/LinedList"/>
    <dgm:cxn modelId="{53E3C891-88EE-4C3D-BB50-39A48E4C2AC8}" type="presParOf" srcId="{DBE6F63D-5507-41BA-A584-23909F5D9DF5}" destId="{FE0EC3B4-CDED-4157-9274-3EA8C9A5C585}" srcOrd="5" destOrd="0" presId="urn:microsoft.com/office/officeart/2008/layout/LinedList"/>
    <dgm:cxn modelId="{216C839F-58D5-4A91-881D-FF4D3B673914}" type="presParOf" srcId="{FE0EC3B4-CDED-4157-9274-3EA8C9A5C585}" destId="{DA51C965-E5A1-4DDC-850F-6D005886FFC1}" srcOrd="0" destOrd="0" presId="urn:microsoft.com/office/officeart/2008/layout/LinedList"/>
    <dgm:cxn modelId="{F42DF884-7C82-4CC0-B229-21EC3AAA1A75}" type="presParOf" srcId="{FE0EC3B4-CDED-4157-9274-3EA8C9A5C585}" destId="{8387EE52-5527-4A82-93F9-EBA771305F25}" srcOrd="1" destOrd="0" presId="urn:microsoft.com/office/officeart/2008/layout/LinedList"/>
    <dgm:cxn modelId="{5AC6CE7E-87DD-4D39-A08F-2BF3F51284B7}" type="presParOf" srcId="{DBE6F63D-5507-41BA-A584-23909F5D9DF5}" destId="{5D92AF0A-A832-4068-A724-6A22161B0B48}" srcOrd="6" destOrd="0" presId="urn:microsoft.com/office/officeart/2008/layout/LinedList"/>
    <dgm:cxn modelId="{37F3715B-6A73-4D52-BE78-3F5543130FBF}" type="presParOf" srcId="{DBE6F63D-5507-41BA-A584-23909F5D9DF5}" destId="{190CBA44-F272-44E0-8CE3-FA3C0CCE8795}" srcOrd="7" destOrd="0" presId="urn:microsoft.com/office/officeart/2008/layout/LinedList"/>
    <dgm:cxn modelId="{3DD7E9EE-B50F-4D63-911D-F465DC0C1D6F}" type="presParOf" srcId="{190CBA44-F272-44E0-8CE3-FA3C0CCE8795}" destId="{41C25121-E170-40DD-B2A7-FF149A3E98A2}" srcOrd="0" destOrd="0" presId="urn:microsoft.com/office/officeart/2008/layout/LinedList"/>
    <dgm:cxn modelId="{B9533598-8F2E-4312-9277-C5AE6C8FD13E}" type="presParOf" srcId="{190CBA44-F272-44E0-8CE3-FA3C0CCE8795}" destId="{1E28349E-DB61-4F44-A301-5E15947A5855}" srcOrd="1" destOrd="0" presId="urn:microsoft.com/office/officeart/2008/layout/LinedList"/>
    <dgm:cxn modelId="{B7A63E3C-6099-4F38-BC32-5889578A6A8A}" type="presParOf" srcId="{DBE6F63D-5507-41BA-A584-23909F5D9DF5}" destId="{8F3FEFD2-5395-46CD-90B9-5FE6663BB0FD}" srcOrd="8" destOrd="0" presId="urn:microsoft.com/office/officeart/2008/layout/LinedList"/>
    <dgm:cxn modelId="{D0D6895E-1407-482F-8870-B837993BC518}" type="presParOf" srcId="{DBE6F63D-5507-41BA-A584-23909F5D9DF5}" destId="{A3A7E7CA-3D3D-418A-90A7-385949DA2D84}" srcOrd="9" destOrd="0" presId="urn:microsoft.com/office/officeart/2008/layout/LinedList"/>
    <dgm:cxn modelId="{11470A37-0E65-418C-A9D9-0411CBAE1473}" type="presParOf" srcId="{A3A7E7CA-3D3D-418A-90A7-385949DA2D84}" destId="{9706D2F0-9863-4356-AE6E-E3F205198C06}" srcOrd="0" destOrd="0" presId="urn:microsoft.com/office/officeart/2008/layout/LinedList"/>
    <dgm:cxn modelId="{063D56A8-B827-48AF-B79C-27ED391EFEC4}" type="presParOf" srcId="{A3A7E7CA-3D3D-418A-90A7-385949DA2D84}" destId="{C47DF461-5351-4464-A021-9C83278140DE}" srcOrd="1" destOrd="0" presId="urn:microsoft.com/office/officeart/2008/layout/LinedList"/>
    <dgm:cxn modelId="{628C6F98-8DBC-47C1-B8EA-949187031510}" type="presParOf" srcId="{DBE6F63D-5507-41BA-A584-23909F5D9DF5}" destId="{D8EAF2E3-2CA1-473F-804C-002C2D01347D}" srcOrd="10" destOrd="0" presId="urn:microsoft.com/office/officeart/2008/layout/LinedList"/>
    <dgm:cxn modelId="{A186067E-E2BD-42DF-9E6F-A5C4409484AE}" type="presParOf" srcId="{DBE6F63D-5507-41BA-A584-23909F5D9DF5}" destId="{8A605205-FDD9-4E4D-8E4E-AE3118AD0C6F}" srcOrd="11" destOrd="0" presId="urn:microsoft.com/office/officeart/2008/layout/LinedList"/>
    <dgm:cxn modelId="{D0B52482-ABBA-47A9-9960-6EA24DC193F1}" type="presParOf" srcId="{8A605205-FDD9-4E4D-8E4E-AE3118AD0C6F}" destId="{CADEDBC9-3885-43F2-9C5A-04F1427F3313}" srcOrd="0" destOrd="0" presId="urn:microsoft.com/office/officeart/2008/layout/LinedList"/>
    <dgm:cxn modelId="{1C148A20-8A87-4346-91EB-818322E040BD}" type="presParOf" srcId="{8A605205-FDD9-4E4D-8E4E-AE3118AD0C6F}" destId="{86C97250-B9E6-4E23-B51D-18A084B0A9E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5A46EE-EECA-4EC7-84DF-DCFAA85BB112}">
      <dsp:nvSpPr>
        <dsp:cNvPr id="0" name=""/>
        <dsp:cNvSpPr/>
      </dsp:nvSpPr>
      <dsp:spPr>
        <a:xfrm>
          <a:off x="0" y="4210"/>
          <a:ext cx="5157787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CT</a:t>
          </a:r>
          <a:endParaRPr lang="en-US" sz="3400" kern="1200"/>
        </a:p>
      </dsp:txBody>
      <dsp:txXfrm>
        <a:off x="39809" y="44019"/>
        <a:ext cx="5078169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652566-D3F6-456E-A66E-9AC6D118C894}">
      <dsp:nvSpPr>
        <dsp:cNvPr id="0" name=""/>
        <dsp:cNvSpPr/>
      </dsp:nvSpPr>
      <dsp:spPr>
        <a:xfrm>
          <a:off x="0" y="4210"/>
          <a:ext cx="5183188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XRAY</a:t>
          </a:r>
          <a:endParaRPr lang="en-US" sz="3400" kern="1200"/>
        </a:p>
      </dsp:txBody>
      <dsp:txXfrm>
        <a:off x="39809" y="44019"/>
        <a:ext cx="5103570" cy="735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F4301-DE43-4DF0-A819-19E289101586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4F02A-09C2-4EB6-8645-C90D5BE0B21A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Debug V2 Lambda</a:t>
          </a:r>
        </a:p>
      </dsp:txBody>
      <dsp:txXfrm>
        <a:off x="0" y="2703"/>
        <a:ext cx="6900512" cy="921789"/>
      </dsp:txXfrm>
    </dsp:sp>
    <dsp:sp modelId="{34236AED-EB7D-4D3F-988A-82AEABF5E952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2B14E-7B15-4513-8EC8-8D3B11051947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Include additional intents</a:t>
          </a:r>
        </a:p>
      </dsp:txBody>
      <dsp:txXfrm>
        <a:off x="0" y="924492"/>
        <a:ext cx="6900512" cy="921789"/>
      </dsp:txXfrm>
    </dsp:sp>
    <dsp:sp modelId="{2990B1C5-3A0B-4155-9603-2BBE97D67FBD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1C965-E5A1-4DDC-850F-6D005886FFC1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Phase I ML Recommender will be clustering users  on holdings vs targeted risk clusters</a:t>
          </a:r>
        </a:p>
      </dsp:txBody>
      <dsp:txXfrm>
        <a:off x="0" y="1846281"/>
        <a:ext cx="6900512" cy="921789"/>
      </dsp:txXfrm>
    </dsp:sp>
    <dsp:sp modelId="{5D92AF0A-A832-4068-A724-6A22161B0B48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25121-E170-40DD-B2A7-FF149A3E98A2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will need Mutual Fund, ETF holdings</a:t>
          </a:r>
        </a:p>
      </dsp:txBody>
      <dsp:txXfrm>
        <a:off x="0" y="2768070"/>
        <a:ext cx="6900512" cy="921789"/>
      </dsp:txXfrm>
    </dsp:sp>
    <dsp:sp modelId="{8F3FEFD2-5395-46CD-90B9-5FE6663BB0FD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D2F0-9863-4356-AE6E-E3F205198C06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believe that we want to bring the nurses into a mean position for retirement and for peace of minds</a:t>
          </a:r>
        </a:p>
      </dsp:txBody>
      <dsp:txXfrm>
        <a:off x="0" y="3689859"/>
        <a:ext cx="6900512" cy="921789"/>
      </dsp:txXfrm>
    </dsp:sp>
    <dsp:sp modelId="{D8EAF2E3-2CA1-473F-804C-002C2D01347D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EDBC9-3885-43F2-9C5A-04F1427F3313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mbria" panose="02040503050406030204"/>
            </a:rPr>
            <a:t>Add Custom Dialogs</a:t>
          </a:r>
        </a:p>
      </dsp:txBody>
      <dsp:txXfrm>
        <a:off x="0" y="4611648"/>
        <a:ext cx="6900512" cy="921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7:49:46.7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11787 0 0,'-37'20'3520'0'0,"-1"-2"-3904"0"0,-4 0-512 0 0,10-7 480 0 0,11-7 264 0 0,1 1-104 0 0,4-2-256 0 0,-1 1-200 0 0,7-2-185 0 0,-1-1-23 0 0,4-1-72 0 0,-1-1 48 0 0,1-2 192 0 0,-1-2-3673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23T07:45:43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5841 0 0,'-13'11'10'0'0,"0"-1"1"0"0,0 0-1 0 0,-18 9 0 0 0,28-18-21 0 0,2 0-27 0 0,1-1 0 0 0,-1 0-1 0 0,0 1 1 0 0,0-1 0 0 0,0 0 0 0 0,0 0 0 0 0,0 0 0 0 0,0 0 0 0 0,0 1 0 0 0,0-2 0 0 0,0 1 0 0 0,0 0 0 0 0,0 0 0 0 0,0 0 0 0 0,0 0 0 0 0,0-1 0 0 0,0 1 0 0 0,-1-1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A064C-89AF-4FFC-B57A-9EF929E3244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6985D-2926-4140-8299-52751ADFA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24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2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Creating a profile is as simple as ordering a  coffee or  shopping on amazon due to a </a:t>
            </a:r>
            <a:r>
              <a:rPr lang="en-US" err="1"/>
              <a:t>telleporte</a:t>
            </a:r>
            <a:r>
              <a:rPr lang="en-US"/>
              <a:t> app available on Android , apple IOS devices or 1-800-Telleporte. Making it quick and easy so less time is taken away from personal time spent with family or partaking in self </a:t>
            </a:r>
            <a:r>
              <a:rPr lang="en-US" err="1"/>
              <a:t>caré</a:t>
            </a:r>
            <a:r>
              <a:rPr lang="en-US"/>
              <a:t>. Afterall, the last thing we as nurses want to do is  spend half the  day AKA 12hrs  caring </a:t>
            </a:r>
            <a:r>
              <a:rPr lang="en-US" err="1"/>
              <a:t>fro</a:t>
            </a:r>
            <a:r>
              <a:rPr lang="en-US"/>
              <a:t> a patient and family just to come home and spend additional hours upon end  creating  a </a:t>
            </a:r>
            <a:r>
              <a:rPr lang="en-US" err="1"/>
              <a:t>teleportfolio</a:t>
            </a:r>
            <a:r>
              <a:rPr lang="en-US"/>
              <a:t> and (or) managing it. What a turn off that would be!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77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 matter how  you choose to manage your portfolio, we’ve got you covered!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82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Your </a:t>
            </a:r>
            <a:r>
              <a:rPr lang="en-US" err="1"/>
              <a:t>Telleportfolio</a:t>
            </a:r>
            <a:r>
              <a:rPr lang="en-US"/>
              <a:t> avatar will display your assets in the order of importance that YOU deem necessary in a Head-to-Toe fashion, Mimicking how you would normally assess your patient on the daily.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6985D-2926-4140-8299-52751ADFAB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642C-DFA2-B780-9294-3C22D4BDA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734EDC-E383-E5DD-2545-100A26E22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C89B5-1496-EF6C-2575-BE7D940C0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D7005-AAE2-F4D9-6F9D-C9A728DB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0CD9E-66CC-52DF-35C5-C3663F00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3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19AF-27F6-6C6D-A7AC-91A12E6CC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BD8FA-07BB-0578-5823-11DD69738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628C8-4F5E-7932-F0B9-79048AE5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B2F3B-761F-C2F2-04AB-86C824D3D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33A5-45FA-599C-18B2-E5D857DB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0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369DE-24A0-F3B4-1722-1B46F0C485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70A0A4-513D-CB31-586E-7D73AFE29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88948-0A2C-2ADC-4044-EF6F9000A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EC92-EB18-E4F8-3A4E-74400A0E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4A78F-457B-BB4A-9FCA-7433C13C0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B1DF-1D9C-3611-F45F-76B52865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D51CD-A077-D1E7-5CC9-DB9E47AF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7C994-B7C5-7B15-5BF2-371ACDAE7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26AA7-24DA-EE38-C53E-3206DF80D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0EF5B-C847-B29B-2AC0-34378D89F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5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C9CD-12CF-F22B-44D3-6243B025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3554-C0EE-7927-0854-C38B46C4C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1506D-4D6E-E53A-7F62-03F95EEC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7BC23-2FA0-007A-AE7F-E6E9C813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1859C-A7B1-50DF-660E-F8057E3AE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1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6A5D-F0A3-3D75-4DE4-B8F8E985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BE67C-B028-8F34-A6E2-E4DD347DC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D149D-744D-C1D1-E109-4C836FDED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3B493-55B0-6AF5-812D-E2A3E6967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16225-DD9A-15D0-9EEC-9588B77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DB74EE-1568-CB31-2BDA-7E22708C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ED20-6EBB-FF1E-B56D-E81892D0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CE8479-8A4C-CEE4-63BC-9230BE090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D57DE-B563-53DC-F900-D7B2D5749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F2003-9E3E-0548-4292-D50C348C9C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6A182-8754-317F-C3F3-AC2A96B40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5D756B-DD42-451C-BDDF-2ADA3BA7B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88C4E-B6DF-4F47-D8A6-F5DAAF6F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E2814-F683-849D-87BE-BD999B28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6A95-38DA-F950-1435-E6AC2D7F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CF230-B33E-42DE-BECA-38B9DBBD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629B5-A712-4CDC-18CA-0BA8DC839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3252F-B4F7-0D61-D932-1A446132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7EBA84-BCB4-65EA-F848-593BFE9E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F94AA-7185-ECED-0949-3BFB909A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10405-367B-89DF-B54E-BA4DE428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7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95C8-457F-7E65-6253-3FBF5BA3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C5D88-3918-767D-D516-1A28897D0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9B8D4-45F9-6042-2E3E-0B3CA3A799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A0DE7-E70A-DD13-16AF-B7E76BF5E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70F3B-8DF8-E311-7941-DC2EFC5BA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9CB9C-58C5-518F-6862-25949B20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9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87C4-56A5-2163-4318-A054FA81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56535-B969-DB46-14FC-BF15A6987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D5D4F-FA1A-84DD-BC58-51B7521733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4A5FD-8BBE-64B9-2BA3-EBDBA4948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0D084B-D2D9-74E9-F74B-A8699517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C1DBB-DF70-3095-1D5C-5B20A3AA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5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4B623-EC02-7E84-AD63-77D67B6AC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AD383-D61E-4D61-7245-11FD36232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0B08B-80D2-744C-9EC2-FEB6EFB62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1619C-AF16-4646-AD8A-E9A6DD3ED5F5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4E5DC-28C0-C49F-BA3F-83C16AAD0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C6241-3591-F0C3-48BA-1B6D20E3B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F5941-3E36-42CC-95F8-219C6EE4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78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hyperlink" Target="file:///C:\Users\PRINC\Downloads\final_bot_with_lambda.mov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0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12" Type="http://schemas.microsoft.com/office/2007/relationships/diagramDrawing" Target="../diagrams/drawing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0" Type="http://schemas.openxmlformats.org/officeDocument/2006/relationships/diagramQuickStyle" Target="../diagrams/quickStyle2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E65D5-897D-8FC2-785C-8FB80A22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mbria"/>
              </a:rPr>
              <a:t>Executive Summary</a:t>
            </a:r>
            <a:endParaRPr lang="en-US" sz="5400"/>
          </a:p>
        </p:txBody>
      </p:sp>
      <p:pic>
        <p:nvPicPr>
          <p:cNvPr id="5" name="Picture 4" descr="Geometric white clouds on a blue sky">
            <a:extLst>
              <a:ext uri="{FF2B5EF4-FFF2-40B4-BE49-F238E27FC236}">
                <a16:creationId xmlns:a16="http://schemas.microsoft.com/office/drawing/2014/main" id="{CF74E8FF-D0C8-4193-2DB3-1B7FEB67F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4" r="37264" b="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38742-7DDB-A72C-0584-5452AD13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>
                <a:cs typeface="Calibri"/>
              </a:rPr>
              <a:t>Tellaporte</a:t>
            </a:r>
            <a:r>
              <a:rPr lang="en-US" sz="2200" dirty="0">
                <a:cs typeface="Calibri"/>
              </a:rPr>
              <a:t> was conceived to use only cloud native functions in order to speed development and increase capability</a:t>
            </a:r>
          </a:p>
          <a:p>
            <a:r>
              <a:rPr lang="en-US" sz="2200" dirty="0">
                <a:cs typeface="Calibri"/>
              </a:rPr>
              <a:t>Nurses are smart and have financial resources, but do not have time or inclination to manage their portfolio</a:t>
            </a:r>
          </a:p>
          <a:p>
            <a:r>
              <a:rPr lang="en-US" sz="2200" dirty="0">
                <a:cs typeface="Calibri"/>
              </a:rPr>
              <a:t>Chatbots provide the perfect interface for users with limited PC access</a:t>
            </a:r>
          </a:p>
        </p:txBody>
      </p:sp>
    </p:spTree>
    <p:extLst>
      <p:ext uri="{BB962C8B-B14F-4D97-AF65-F5344CB8AC3E}">
        <p14:creationId xmlns:p14="http://schemas.microsoft.com/office/powerpoint/2010/main" val="85852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1C7E37D3-65F6-3D0D-3B7F-121A0887DE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1" r="5285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42" name="Freeform: Shape 11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13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A7D221E-B6A6-11E6-5ABA-37391158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/>
              <a:t>Capital Triaging</a:t>
            </a:r>
          </a:p>
        </p:txBody>
      </p:sp>
    </p:spTree>
    <p:extLst>
      <p:ext uri="{BB962C8B-B14F-4D97-AF65-F5344CB8AC3E}">
        <p14:creationId xmlns:p14="http://schemas.microsoft.com/office/powerpoint/2010/main" val="110327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Woman bonding with child">
            <a:extLst>
              <a:ext uri="{FF2B5EF4-FFF2-40B4-BE49-F238E27FC236}">
                <a16:creationId xmlns:a16="http://schemas.microsoft.com/office/drawing/2014/main" id="{A722A4C1-C6DB-0568-9647-5B03F5F309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24" r="14797" b="4767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35" name="Freeform: Shape 24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26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95B69-79CD-D585-6C8B-F9958C23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Retire the way you want with Tellaport</a:t>
            </a:r>
            <a:br>
              <a:rPr lang="en-US" sz="3400"/>
            </a:br>
            <a:br>
              <a:rPr lang="en-US" sz="3400"/>
            </a:br>
            <a:r>
              <a:rPr lang="en-US" sz="340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179269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1EB7-AF57-A68E-475A-A58596154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ea typeface="Cambria"/>
              </a:rPr>
              <a:t>Demo Time</a:t>
            </a:r>
            <a:endParaRPr lang="en-US" sz="5400"/>
          </a:p>
        </p:txBody>
      </p:sp>
      <p:sp>
        <p:nvSpPr>
          <p:cNvPr id="15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7CE41DD-05D4-D09D-697C-F8F2DF620C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2" r="17042" b="625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738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4FB1F-900B-6D6F-3FB9-991B67247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77" y="457200"/>
            <a:ext cx="3932237" cy="746328"/>
          </a:xfrm>
        </p:spPr>
        <p:txBody>
          <a:bodyPr>
            <a:normAutofit fontScale="90000"/>
          </a:bodyPr>
          <a:lstStyle/>
          <a:p>
            <a:r>
              <a:rPr lang="en-US" dirty="0"/>
              <a:t>Our Approach, Challenges</a:t>
            </a:r>
            <a:endParaRPr lang="en-US" dirty="0">
              <a:ea typeface="Cambri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9184-0FFF-5B45-8A12-284E02C91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63255"/>
            <a:ext cx="6172200" cy="633277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cs typeface="Calibri"/>
              </a:rPr>
              <a:t>We chose to focus on a proof of concept application architecture and interface.</a:t>
            </a:r>
          </a:p>
          <a:p>
            <a:r>
              <a:rPr lang="en-US" dirty="0">
                <a:cs typeface="Calibri"/>
              </a:rPr>
              <a:t>We thought the ML and clustering techniques were not the main problem.  Accessibility is</a:t>
            </a:r>
          </a:p>
          <a:p>
            <a:r>
              <a:rPr lang="en-US" dirty="0">
                <a:cs typeface="Calibri"/>
              </a:rPr>
              <a:t>SO...</a:t>
            </a:r>
          </a:p>
          <a:p>
            <a:endParaRPr lang="en-US" dirty="0">
              <a:cs typeface="Calibri"/>
            </a:endParaRPr>
          </a:p>
          <a:p>
            <a:r>
              <a:rPr lang="en-US" sz="4000" dirty="0">
                <a:solidFill>
                  <a:srgbClr val="FF0000"/>
                </a:solidFill>
                <a:cs typeface="Calibri"/>
              </a:rPr>
              <a:t>We just built it in Amazon to see if we could and we are encouraged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But the LEX API changed, so spent lots of time debugging Lambda</a:t>
            </a:r>
          </a:p>
          <a:p>
            <a:r>
              <a:rPr lang="en-US" dirty="0">
                <a:cs typeface="Calibri"/>
              </a:rPr>
              <a:t>Lots of discrete functionality required and the documentation did not match the Amazon interface so it took a long time and we did not get to build the Nurse Custom Dialogs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Here is the repo: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https://github.com/petepetersen423/tellaport_v2</a:t>
            </a:r>
            <a:endParaRPr lang="en-US" dirty="0">
              <a:cs typeface="Calibri"/>
            </a:endParaRP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2808629F-D3C1-072F-963A-42DC7A080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5" r="-2" b="6532"/>
          <a:stretch/>
        </p:blipFill>
        <p:spPr>
          <a:xfrm>
            <a:off x="527801" y="3170690"/>
            <a:ext cx="4496039" cy="263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08153-183B-2911-7F69-0A244882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 Interaction Video</a:t>
            </a:r>
          </a:p>
        </p:txBody>
      </p:sp>
      <p:pic>
        <p:nvPicPr>
          <p:cNvPr id="4" name="final_bot_with_lambda">
            <a:hlinkClick r:id="" action="ppaction://media"/>
            <a:extLst>
              <a:ext uri="{FF2B5EF4-FFF2-40B4-BE49-F238E27FC236}">
                <a16:creationId xmlns:a16="http://schemas.microsoft.com/office/drawing/2014/main" id="{5693364D-5DEF-92D9-4B20-B1124E96D4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6482" y="643469"/>
            <a:ext cx="2910879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1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12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 descr="A picture containing text, person, computer&#10;&#10;Description automatically generated">
            <a:hlinkClick r:id="rId4" action="ppaction://hlinkfile"/>
            <a:extLst>
              <a:ext uri="{FF2B5EF4-FFF2-40B4-BE49-F238E27FC236}">
                <a16:creationId xmlns:a16="http://schemas.microsoft.com/office/drawing/2014/main" id="{FD2B6790-EE85-CE5E-D669-6126D523B9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1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52" name="Rectangle 1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96F0B-6733-0B8B-129B-130510D7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Sample Interactions</a:t>
            </a:r>
            <a:endParaRPr lang="en-US">
              <a:solidFill>
                <a:schemeClr val="bg1"/>
              </a:solidFill>
              <a:ea typeface="Cambria"/>
            </a:endParaRPr>
          </a:p>
        </p:txBody>
      </p:sp>
      <p:sp>
        <p:nvSpPr>
          <p:cNvPr id="53" name="Rectangle 1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18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4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elcome to Tellaport" title="Telleport Voice Call">
            <a:hlinkClick r:id="" action="ppaction://media"/>
            <a:extLst>
              <a:ext uri="{FF2B5EF4-FFF2-40B4-BE49-F238E27FC236}">
                <a16:creationId xmlns:a16="http://schemas.microsoft.com/office/drawing/2014/main" id="{C2E24752-0AA7-F820-13FF-57D43CFA2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6753" y="3454168"/>
            <a:ext cx="730250" cy="730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C8565-525A-515D-9B27-4E4A895C81AE}"/>
              </a:ext>
            </a:extLst>
          </p:cNvPr>
          <p:cNvSpPr txBox="1"/>
          <p:nvPr/>
        </p:nvSpPr>
        <p:spPr>
          <a:xfrm>
            <a:off x="1165302" y="293091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Sample Audio Call</a:t>
            </a:r>
          </a:p>
        </p:txBody>
      </p:sp>
    </p:spTree>
    <p:extLst>
      <p:ext uri="{BB962C8B-B14F-4D97-AF65-F5344CB8AC3E}">
        <p14:creationId xmlns:p14="http://schemas.microsoft.com/office/powerpoint/2010/main" val="226820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4D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DEA22-2D5C-E921-42D9-C4D7584CFEA3}"/>
              </a:ext>
            </a:extLst>
          </p:cNvPr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Tellaport Robo Advisor 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949DEC0-5C9A-6809-1901-075DD0099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902" y="961812"/>
            <a:ext cx="6969595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B5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E70AD-6213-9A12-D2A9-2FC89CA8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Amazon Contact Flow – using Polly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F04ABD6-AA31-7242-50EE-0EE7FB5F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178357"/>
            <a:ext cx="7188199" cy="24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3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6AE2-3B8E-2BF3-320C-F30F7B55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Lambda Fulfillment Code for LEX v1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F5369F0C-94C6-F375-EC5C-D9FC792D7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38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8472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755D7-2ACD-B3FF-ECE8-CCF62F04D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>
                <a:ea typeface="Cambria"/>
              </a:rPr>
              <a:t>Next Steps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B8DA41-2131-5F13-E4A5-2B0B7C015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249245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2521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F819-E9C0-5539-F153-309CA86CD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ea typeface="Cambria"/>
              </a:rPr>
              <a:t>User Story</a:t>
            </a:r>
            <a:endParaRPr lang="en-US" sz="5400"/>
          </a:p>
        </p:txBody>
      </p:sp>
      <p:sp>
        <p:nvSpPr>
          <p:cNvPr id="16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3" descr="Person writing on a notepad">
            <a:extLst>
              <a:ext uri="{FF2B5EF4-FFF2-40B4-BE49-F238E27FC236}">
                <a16:creationId xmlns:a16="http://schemas.microsoft.com/office/drawing/2014/main" id="{5A20F98A-6241-70FB-CF54-D635F07D2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95" r="6481" b="-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46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women in blue shirts&#10;&#10;Description automatically generated with low confidence">
            <a:extLst>
              <a:ext uri="{FF2B5EF4-FFF2-40B4-BE49-F238E27FC236}">
                <a16:creationId xmlns:a16="http://schemas.microsoft.com/office/drawing/2014/main" id="{D0AD3E71-AE5B-38BC-ED1E-FACD9994350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F0E29-AD1D-919E-95B3-35693310E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63874"/>
            <a:ext cx="9144000" cy="2387600"/>
          </a:xfrm>
        </p:spPr>
        <p:txBody>
          <a:bodyPr>
            <a:normAutofit/>
          </a:bodyPr>
          <a:lstStyle/>
          <a:p>
            <a:r>
              <a:rPr lang="en-US" b="1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Telleporte</a:t>
            </a:r>
            <a:br>
              <a:rPr lang="en-US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3031F-C869-E51E-FA07-302353816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72365"/>
            <a:ext cx="9144000" cy="838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Pete Petersen - CTO</a:t>
            </a:r>
          </a:p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Dakota Braxton – CFO, COO</a:t>
            </a:r>
            <a:endParaRPr lang="en-US" b="1" dirty="0">
              <a:ln w="9525">
                <a:solidFill>
                  <a:prstClr val="black"/>
                </a:solidFill>
                <a:prstDash val="solid"/>
              </a:ln>
              <a:effectLst>
                <a:outerShdw blurRad="12700" dist="38100" dir="2700000" algn="tl" rotWithShape="0">
                  <a:prstClr val="black">
                    <a:lumMod val="50000"/>
                  </a:prstClr>
                </a:outerShdw>
              </a:effectLst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BA5FDC-B24A-312F-9912-3FE2332D8C86}"/>
              </a:ext>
            </a:extLst>
          </p:cNvPr>
          <p:cNvSpPr/>
          <p:nvPr/>
        </p:nvSpPr>
        <p:spPr>
          <a:xfrm>
            <a:off x="707923" y="4218039"/>
            <a:ext cx="1041236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The Future of Investing for Healthcare Heroes</a:t>
            </a:r>
          </a:p>
        </p:txBody>
      </p:sp>
    </p:spTree>
    <p:extLst>
      <p:ext uri="{BB962C8B-B14F-4D97-AF65-F5344CB8AC3E}">
        <p14:creationId xmlns:p14="http://schemas.microsoft.com/office/powerpoint/2010/main" val="246199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981C2-9840-A274-47A7-2CEE54213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/>
              <a:t> Creating your portfolio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08E49-D536-C053-F006-8F95D845D4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0" r="893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465691-B665-11DA-A002-686BB4CB8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Creating and managing your “</a:t>
            </a:r>
            <a:r>
              <a:rPr lang="en-US" sz="2000" err="1"/>
              <a:t>Telleportfolio</a:t>
            </a:r>
            <a:r>
              <a:rPr lang="en-US" sz="2000"/>
              <a:t>” is as easy and simple as ordering your favorite Starbucks beverage or shopping on amazon. Due to app integration and 24/7 Artificial intelligence support via 1-800 number or in app Q&amp;A. </a:t>
            </a:r>
          </a:p>
        </p:txBody>
      </p:sp>
    </p:spTree>
    <p:extLst>
      <p:ext uri="{BB962C8B-B14F-4D97-AF65-F5344CB8AC3E}">
        <p14:creationId xmlns:p14="http://schemas.microsoft.com/office/powerpoint/2010/main" val="32372487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person, indoor, window&#10;&#10;Description automatically generated">
            <a:extLst>
              <a:ext uri="{FF2B5EF4-FFF2-40B4-BE49-F238E27FC236}">
                <a16:creationId xmlns:a16="http://schemas.microsoft.com/office/drawing/2014/main" id="{FBC4A1FD-80A2-E079-E6D9-ECD253C5DD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8" r="8690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F26E0-5D27-829F-67FA-819C22DB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Managing your Portfolio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E621F0-45D2-0ACA-E0FB-C6C298FAE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6" y="1799654"/>
            <a:ext cx="3941762" cy="3772090"/>
          </a:xfrm>
        </p:spPr>
      </p:pic>
    </p:spTree>
    <p:extLst>
      <p:ext uri="{BB962C8B-B14F-4D97-AF65-F5344CB8AC3E}">
        <p14:creationId xmlns:p14="http://schemas.microsoft.com/office/powerpoint/2010/main" val="14847088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hanger, linedrawing&#10;&#10;Description automatically generated">
            <a:extLst>
              <a:ext uri="{FF2B5EF4-FFF2-40B4-BE49-F238E27FC236}">
                <a16:creationId xmlns:a16="http://schemas.microsoft.com/office/drawing/2014/main" id="{5114ABC0-CED0-3535-16FA-7FD95FE0E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18" y="809244"/>
            <a:ext cx="3799646" cy="52395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237D7-422B-A8AD-5161-49F0756F2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Future of Investing for Healthcare Heroes</a:t>
            </a:r>
          </a:p>
        </p:txBody>
      </p:sp>
    </p:spTree>
    <p:extLst>
      <p:ext uri="{BB962C8B-B14F-4D97-AF65-F5344CB8AC3E}">
        <p14:creationId xmlns:p14="http://schemas.microsoft.com/office/powerpoint/2010/main" val="32984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0EEB-A1BA-A598-C03A-4AA59607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78" y="172122"/>
            <a:ext cx="10515600" cy="1325563"/>
          </a:xfrm>
        </p:spPr>
        <p:txBody>
          <a:bodyPr/>
          <a:lstStyle/>
          <a:p>
            <a:pPr algn="ctr"/>
            <a:r>
              <a:rPr lang="en-US" spc="300">
                <a:latin typeface="Fairwater Script" panose="020B0604020202020204" pitchFamily="2" charset="0"/>
              </a:rPr>
              <a:t>Where Finance Meets Familiarity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CEA10-9C44-D650-9552-36570126B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727" y="1269207"/>
            <a:ext cx="5157787" cy="823912"/>
          </a:xfrm>
        </p:spPr>
        <p:txBody>
          <a:bodyPr/>
          <a:lstStyle/>
          <a:p>
            <a:pPr algn="ctr"/>
            <a:r>
              <a:rPr lang="en-US" i="1" err="1">
                <a:solidFill>
                  <a:srgbClr val="00B050"/>
                </a:solidFill>
                <a:latin typeface="Amasis MT Pro Black" panose="020B0604020202020204" pitchFamily="18" charset="0"/>
                <a:cs typeface="Times New Roman" panose="02020603050405020304" pitchFamily="18" charset="0"/>
              </a:rPr>
              <a:t>Telleportfolio</a:t>
            </a:r>
            <a:r>
              <a:rPr lang="en-US" i="1">
                <a:solidFill>
                  <a:srgbClr val="00B050"/>
                </a:solidFill>
                <a:latin typeface="Amasis MT Pro Black" panose="020B0604020202020204" pitchFamily="18" charset="0"/>
                <a:cs typeface="Times New Roman" panose="02020603050405020304" pitchFamily="18" charset="0"/>
              </a:rPr>
              <a:t> Avatar</a:t>
            </a:r>
          </a:p>
        </p:txBody>
      </p:sp>
      <p:pic>
        <p:nvPicPr>
          <p:cNvPr id="8" name="Content Placeholder 7" descr="A picture containing hanger, linedrawing&#10;&#10;Description automatically generated">
            <a:extLst>
              <a:ext uri="{FF2B5EF4-FFF2-40B4-BE49-F238E27FC236}">
                <a16:creationId xmlns:a16="http://schemas.microsoft.com/office/drawing/2014/main" id="{47244300-1430-4D2B-63A7-E92333C318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2" y="2316796"/>
            <a:ext cx="3441874" cy="372162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206914F-7C92-294B-1183-FD8A315CF10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i="1">
                <a:latin typeface="Arial Nova Cond" panose="020B0604020202020204" pitchFamily="34" charset="0"/>
              </a:rPr>
              <a:t>Your </a:t>
            </a:r>
            <a:r>
              <a:rPr lang="en-US" i="1" err="1">
                <a:latin typeface="Arial Nova Cond" panose="020B0604020202020204" pitchFamily="34" charset="0"/>
              </a:rPr>
              <a:t>Telleportfolio</a:t>
            </a:r>
            <a:r>
              <a:rPr lang="en-US" i="1">
                <a:latin typeface="Arial Nova Cond" panose="020B0604020202020204" pitchFamily="34" charset="0"/>
              </a:rPr>
              <a:t> avatar will display your assets in the order of importance that YOU deem necessary in a Head-to-Toe fashion, Mimicking how you would normally assess your patient on the daily.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53B4AC-DA84-6D69-15B7-3C2619A3BE1E}"/>
                  </a:ext>
                </a:extLst>
              </p14:cNvPr>
              <p14:cNvContentPartPr/>
              <p14:nvPr/>
            </p14:nvContentPartPr>
            <p14:xfrm>
              <a:off x="3294651" y="2439980"/>
              <a:ext cx="99000" cy="3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53B4AC-DA84-6D69-15B7-3C2619A3BE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5651" y="2430980"/>
                <a:ext cx="11664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68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B6EB-9419-5B6F-033A-9E7219B6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556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Bradycardic or Hemorrhaging </a:t>
            </a:r>
            <a:r>
              <a:rPr lang="en-US" b="1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Telleportfolio</a:t>
            </a:r>
            <a:r>
              <a:rPr lang="en-US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?…No Problem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637E96-8701-9B39-109D-B0F9EC473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RRT is here to help and notify you of any impending doom to your </a:t>
            </a:r>
            <a:r>
              <a:rPr lang="en-US" err="1"/>
              <a:t>Teleportfolio</a:t>
            </a:r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81BEB69-3168-5B65-7EBC-4CF63315EF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26086"/>
            <a:ext cx="5183188" cy="344256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D75FE7-1B2C-47E1-2D94-DC3EF0EEB475}"/>
                  </a:ext>
                </a:extLst>
              </p14:cNvPr>
              <p14:cNvContentPartPr/>
              <p14:nvPr/>
            </p14:nvContentPartPr>
            <p14:xfrm>
              <a:off x="6854844" y="783597"/>
              <a:ext cx="33480" cy="1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D75FE7-1B2C-47E1-2D94-DC3EF0EEB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5844" y="774761"/>
                <a:ext cx="51120" cy="36759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3B05E05-65FB-FCEF-E007-CEE2C427C8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i="1"/>
              <a:t>RRT is here to help and notify you of any impending doom to your </a:t>
            </a:r>
            <a:r>
              <a:rPr lang="en-US" sz="2000" i="1" err="1"/>
              <a:t>Telleportfolio</a:t>
            </a:r>
            <a:endParaRPr lang="en-US" sz="2000" i="1"/>
          </a:p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CA947F-26A1-B7DE-97B9-263BEE46224A}"/>
              </a:ext>
            </a:extLst>
          </p:cNvPr>
          <p:cNvSpPr/>
          <p:nvPr/>
        </p:nvSpPr>
        <p:spPr>
          <a:xfrm>
            <a:off x="914400" y="3830638"/>
            <a:ext cx="423971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Telleporte</a:t>
            </a:r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Codes are here to help!</a:t>
            </a:r>
          </a:p>
        </p:txBody>
      </p:sp>
    </p:spTree>
    <p:extLst>
      <p:ext uri="{BB962C8B-B14F-4D97-AF65-F5344CB8AC3E}">
        <p14:creationId xmlns:p14="http://schemas.microsoft.com/office/powerpoint/2010/main" val="153522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DC88-4431-19B6-90B9-2935EE69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Imaging</a:t>
            </a:r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BF05638-9B70-D620-30B2-4190F5D4D52E}"/>
              </a:ext>
            </a:extLst>
          </p:cNvPr>
          <p:cNvGraphicFramePr/>
          <p:nvPr/>
        </p:nvGraphicFramePr>
        <p:xfrm>
          <a:off x="839788" y="1681163"/>
          <a:ext cx="5157787" cy="82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 descr="A picture containing wall, indoor, floor, ceiling&#10;&#10;Description automatically generated">
            <a:extLst>
              <a:ext uri="{FF2B5EF4-FFF2-40B4-BE49-F238E27FC236}">
                <a16:creationId xmlns:a16="http://schemas.microsoft.com/office/drawing/2014/main" id="{735511DC-5D9D-D3B8-6B79-A506CCA06B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11" y="2663571"/>
            <a:ext cx="3759068" cy="3684588"/>
          </a:xfr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38F2BC3-BC9D-F30D-2CE0-D60C9E3CEF8E}"/>
              </a:ext>
            </a:extLst>
          </p:cNvPr>
          <p:cNvGraphicFramePr/>
          <p:nvPr/>
        </p:nvGraphicFramePr>
        <p:xfrm>
          <a:off x="6391656" y="1690688"/>
          <a:ext cx="5183188" cy="82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57DCFE2-0C1C-2932-B0C8-7865835F41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808287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901890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Executive Summary</vt:lpstr>
      <vt:lpstr>User Story</vt:lpstr>
      <vt:lpstr>Telleporte </vt:lpstr>
      <vt:lpstr> Creating your portfolio</vt:lpstr>
      <vt:lpstr>Managing your Portfolio</vt:lpstr>
      <vt:lpstr>The Future of Investing for Healthcare Heroes</vt:lpstr>
      <vt:lpstr>Where Finance Meets Familiarity</vt:lpstr>
      <vt:lpstr>Bradycardic or Hemorrhaging Telleportfolio?…No Problem</vt:lpstr>
      <vt:lpstr>Imaging</vt:lpstr>
      <vt:lpstr>Capital Triaging</vt:lpstr>
      <vt:lpstr>Retire the way you want with Tellaport  Thank you!!</vt:lpstr>
      <vt:lpstr>Demo Time</vt:lpstr>
      <vt:lpstr>Our Approach, Challenges</vt:lpstr>
      <vt:lpstr>Sample Interaction Video</vt:lpstr>
      <vt:lpstr>Sample Interactions</vt:lpstr>
      <vt:lpstr>PowerPoint Presentation</vt:lpstr>
      <vt:lpstr>Amazon Contact Flow – using Polly</vt:lpstr>
      <vt:lpstr>Lambda Fulfillment Code for LEX v1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Telleporte </dc:title>
  <dc:creator>Nurse D</dc:creator>
  <cp:revision>201</cp:revision>
  <dcterms:created xsi:type="dcterms:W3CDTF">2022-05-22T11:55:27Z</dcterms:created>
  <dcterms:modified xsi:type="dcterms:W3CDTF">2022-05-24T00:11:08Z</dcterms:modified>
</cp:coreProperties>
</file>